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360000" y="301320"/>
            <a:ext cx="9359640" cy="4443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60000" y="301320"/>
            <a:ext cx="9359640" cy="4443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de-DE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2c3e5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0079640" cy="5039640"/>
          </a:xfrm>
          <a:prstGeom prst="rect">
            <a:avLst/>
          </a:prstGeom>
          <a:solidFill>
            <a:srgbClr val="1abc9c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 anchorCtr="1">
            <a:noAutofit/>
          </a:bodyPr>
          <a:p>
            <a:r>
              <a:rPr b="0" lang="de-DE" sz="1800" spc="-1" strike="noStrike">
                <a:latin typeface="Arial"/>
              </a:rPr>
              <a:t>Format des Titeltextes durch Klicken bearbeiten</a:t>
            </a:r>
            <a:endParaRPr b="0" lang="de-DE" sz="18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latin typeface="Arial"/>
              </a:rPr>
              <a:t>Format des Gliederungstextes durch Klicken bearbeiten</a:t>
            </a:r>
            <a:endParaRPr b="0" lang="de-D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latin typeface="Arial"/>
              </a:rPr>
              <a:t>Zweite Gliederungsebene</a:t>
            </a:r>
            <a:endParaRPr b="0" lang="de-D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Dritte Gliederungsebene</a:t>
            </a:r>
            <a:endParaRPr b="0" lang="de-D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latin typeface="Arial"/>
              </a:rPr>
              <a:t>Vierte Gliederungsebene</a:t>
            </a:r>
            <a:endParaRPr b="0" lang="de-D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Fünfte Gliederungsebene</a:t>
            </a:r>
            <a:endParaRPr b="0" lang="de-D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Sechste Gliederungsebene</a:t>
            </a:r>
            <a:endParaRPr b="0" lang="de-D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Siebte Gliederungsebene</a:t>
            </a:r>
            <a:endParaRPr b="0" lang="de-D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7200000"/>
            <a:ext cx="10079640" cy="35964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2"/>
          <p:cNvSpPr/>
          <p:nvPr/>
        </p:nvSpPr>
        <p:spPr>
          <a:xfrm>
            <a:off x="0" y="0"/>
            <a:ext cx="10079640" cy="1619640"/>
          </a:xfrm>
          <a:prstGeom prst="rect">
            <a:avLst/>
          </a:prstGeom>
          <a:solidFill>
            <a:srgbClr val="2c3e50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3"/>
          <p:cNvSpPr/>
          <p:nvPr/>
        </p:nvSpPr>
        <p:spPr>
          <a:xfrm>
            <a:off x="9270000" y="6894000"/>
            <a:ext cx="539640" cy="539640"/>
          </a:xfrm>
          <a:prstGeom prst="ellipse">
            <a:avLst/>
          </a:prstGeom>
          <a:solidFill>
            <a:srgbClr val="1abc9c"/>
          </a:solidFill>
          <a:ln w="720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PlaceHolder 4"/>
          <p:cNvSpPr>
            <a:spLocks noGrp="1"/>
          </p:cNvSpPr>
          <p:nvPr>
            <p:ph type="title"/>
          </p:nvPr>
        </p:nvSpPr>
        <p:spPr>
          <a:xfrm>
            <a:off x="360000" y="301320"/>
            <a:ext cx="9359640" cy="9583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de-DE" sz="1800" spc="-1" strike="noStrike">
                <a:latin typeface="Arial"/>
              </a:rPr>
              <a:t>Format des Titeltextes durch Klicken bearbeiten</a:t>
            </a:r>
            <a:endParaRPr b="0" lang="de-DE" sz="1800" spc="-1" strike="noStrike"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latin typeface="Arial"/>
              </a:rPr>
              <a:t>Format des Gliederungstextes durch Klicken bearbeiten</a:t>
            </a:r>
            <a:endParaRPr b="0" lang="de-DE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latin typeface="Arial"/>
              </a:rPr>
              <a:t>Zweite Gliederungsebene</a:t>
            </a:r>
            <a:endParaRPr b="0" lang="de-DE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latin typeface="Arial"/>
              </a:rPr>
              <a:t>Dritte Gliederungsebene</a:t>
            </a:r>
            <a:endParaRPr b="0" lang="de-DE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latin typeface="Arial"/>
              </a:rPr>
              <a:t>Vierte Gliederungsebene</a:t>
            </a:r>
            <a:endParaRPr b="0" lang="de-DE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Fünfte Gliederungsebene</a:t>
            </a:r>
            <a:endParaRPr b="0" lang="de-DE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Sechste Gliederungsebene</a:t>
            </a:r>
            <a:endParaRPr b="0" lang="de-DE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latin typeface="Arial"/>
              </a:rPr>
              <a:t>Siebte Gliederungsebene</a:t>
            </a:r>
            <a:endParaRPr b="0" lang="de-DE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360000" y="409248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spAutoFit/>
          </a:bodyPr>
          <a:p>
            <a:pPr algn="ctr"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360000" y="1980000"/>
            <a:ext cx="9359640" cy="243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99" name="CustomShape 2"/>
          <p:cNvSpPr/>
          <p:nvPr/>
        </p:nvSpPr>
        <p:spPr>
          <a:xfrm>
            <a:off x="360000" y="1980000"/>
            <a:ext cx="9359640" cy="658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„Kritik der reinen Vernunft“ markiert Wendepunkt in der Philosophiegeschichte und Beginn moderner Philosophie 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Neue und umfassende Perspektive 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Einfluss auf: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	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die Erkenntnistheorie &amp; Metaphysik 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	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die Ethik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	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die Ästhetik 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Bedeutende Schriften zur Religions-, Geschichts- und Rechtsphilosophie und Astronomie &amp; Geowissenschaften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101" name="CustomShape 2"/>
          <p:cNvSpPr/>
          <p:nvPr/>
        </p:nvSpPr>
        <p:spPr>
          <a:xfrm>
            <a:off x="360000" y="1980000"/>
            <a:ext cx="9359640" cy="560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Determinist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dennoch: Glaube an freien Willen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praktische Freiheit: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	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Entscheidung aufgrund von von vernünftigen Beweggründen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transzendentale Freiheit: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	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Entscheidung unabhängig von Vernunft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Transzendentalphilosophie: 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	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Untersuchung von Bedingungen, die Erfahrungen ermöglichen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360000" y="1980000"/>
            <a:ext cx="9359640" cy="5607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Gibt es transzendentale Freiheit?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Kausalität durch Freiheit: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	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Anfang einer Kette von Ereignissen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Erfahrungswelt → Kausalgesetz → Determinismus → keine transzendentale Freiheit 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Welt der Dinge → freier Wille → transzendentale Freiheit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praktische Vernunft: Möglichkeit etwas zu tun, weil es getan werden soll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360000" y="1980000"/>
            <a:ext cx="9359640" cy="524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Unterschiede zwischen Kant und Hume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Hume: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Durch reines Denken keine Wahrheit über Welt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Kausalität nur ein Konstrukt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Kant: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Scheitern des reinen Denken, wenn Gegenstände Erfahrungen übersteigen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Kausalität im Denken verankert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107" name="CustomShape 2"/>
          <p:cNvSpPr/>
          <p:nvPr/>
        </p:nvSpPr>
        <p:spPr>
          <a:xfrm>
            <a:off x="360000" y="1980000"/>
            <a:ext cx="9359640" cy="524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r>
              <a:rPr b="0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Kritik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Metaphysik nur als Erforschung der Bedingungen der Möglichkeit von Erfahrung möglich 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Überlegungen zur transzendentalen Freiheit bringen Annahmen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→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kaum zu sehen, wie es zusammenpasst 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Noumenale Welt nicht zeitlich strukturiert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- Freies Handeln ist Handeln zu einem Zeitpunkt</a:t>
            </a:r>
            <a:endParaRPr b="0" lang="de-DE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→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nicht vereinbar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360000" y="1980000"/>
            <a:ext cx="9359640" cy="475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3200" spc="-1" strike="noStrike">
                <a:solidFill>
                  <a:srgbClr val="2c3e50"/>
                </a:solidFill>
                <a:latin typeface="Source Sans Pro"/>
              </a:rPr>
              <a:t>Danke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3200" spc="-1" strike="noStrike">
                <a:solidFill>
                  <a:srgbClr val="2c3e50"/>
                </a:solidFill>
                <a:latin typeface="Source Sans Pro"/>
              </a:rPr>
              <a:t>für Eure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3200" spc="-1" strike="noStrike">
                <a:solidFill>
                  <a:srgbClr val="2c3e50"/>
                </a:solidFill>
                <a:latin typeface="Source Sans Pro"/>
              </a:rPr>
              <a:t>Aufmerksamkeit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111" name="CustomShape 2"/>
          <p:cNvSpPr/>
          <p:nvPr/>
        </p:nvSpPr>
        <p:spPr>
          <a:xfrm>
            <a:off x="360000" y="1980000"/>
            <a:ext cx="9359640" cy="475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3200" spc="-1" strike="noStrike">
                <a:solidFill>
                  <a:srgbClr val="2c3e50"/>
                </a:solidFill>
                <a:latin typeface="Source Sans Pro"/>
              </a:rPr>
              <a:t>Danke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3200" spc="-1" strike="noStrike">
                <a:solidFill>
                  <a:srgbClr val="2c3e50"/>
                </a:solidFill>
                <a:latin typeface="Source Sans Pro"/>
              </a:rPr>
              <a:t>für Eure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3200" spc="-1" strike="noStrike">
                <a:solidFill>
                  <a:srgbClr val="2c3e50"/>
                </a:solidFill>
                <a:latin typeface="Source Sans Pro"/>
              </a:rPr>
              <a:t>Aufmerksamkeit</a:t>
            </a: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360000" y="1980000"/>
            <a:ext cx="9359640" cy="2865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Quiz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Wo wurde Kant geboren?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360000" y="1980000"/>
            <a:ext cx="9359640" cy="396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Quiz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Wo wurde Kant geboren?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3deb3d"/>
                </a:solidFill>
                <a:latin typeface="Source Sans Pro"/>
              </a:rPr>
              <a:t>In Königsberg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360000" y="1980000"/>
            <a:ext cx="9359640" cy="396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Quiz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Wie alt ist Kant geworden?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360000" y="1980000"/>
            <a:ext cx="9359640" cy="5060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Quiz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Wie alt ist Kant geworden?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3deb3d"/>
                </a:solidFill>
                <a:latin typeface="Source Sans Pro"/>
              </a:rPr>
              <a:t>Knapp 80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360000" y="1980000"/>
            <a:ext cx="9359640" cy="54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Quiz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Was arbeitete Kant nachdem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er sein Studium beendete?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360000" y="1980000"/>
            <a:ext cx="9359640" cy="54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Quiz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Was arbeitete Kant nachdem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er sein Studium beendete?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3deb3d"/>
                </a:solidFill>
                <a:latin typeface="Source Sans Pro"/>
              </a:rPr>
              <a:t>Er arbeitete als Hauslehrer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360000" y="1980000"/>
            <a:ext cx="9359640" cy="54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Quiz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Mit wie vielen Jahren veröffentlichte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Kant seine erste Schrift?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3deb3d"/>
                </a:solidFill>
                <a:latin typeface="Source Sans Pro"/>
              </a:rPr>
              <a:t>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360000" y="505800"/>
            <a:ext cx="9359640" cy="54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spAutoFit/>
          </a:bodyPr>
          <a:p>
            <a:pPr>
              <a:lnSpc>
                <a:spcPct val="100000"/>
              </a:lnSpc>
            </a:pP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 </a:t>
            </a:r>
            <a:r>
              <a:rPr b="1" lang="de-DE" sz="3600" spc="-1" strike="noStrike">
                <a:solidFill>
                  <a:srgbClr val="ffffff"/>
                </a:solidFill>
                <a:latin typeface="Source Sans Pro Black"/>
              </a:rPr>
              <a:t>Immanuel Kant: Freiheit als Willensfreiheit</a:t>
            </a:r>
            <a:endParaRPr b="0" lang="de-DE" sz="36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360000" y="1980000"/>
            <a:ext cx="9359640" cy="5425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spAutoFit/>
          </a:bodyPr>
          <a:p>
            <a:pPr algn="ctr">
              <a:lnSpc>
                <a:spcPct val="100000"/>
              </a:lnSpc>
            </a:pPr>
            <a:endParaRPr b="0" lang="de-DE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de-DE" sz="2400" spc="-1" strike="noStrike" u="sng">
                <a:solidFill>
                  <a:srgbClr val="2c3e50"/>
                </a:solidFill>
                <a:uFillTx/>
                <a:latin typeface="Source Sans Pro"/>
              </a:rPr>
              <a:t>Quiz </a:t>
            </a: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Mit wie vielen Jahren veröffentlichte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2c3e50"/>
                </a:solidFill>
                <a:latin typeface="Source Sans Pro"/>
              </a:rPr>
              <a:t>Kant seine erste Schrift?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de-DE" sz="2400" spc="-1" strike="noStrike">
                <a:solidFill>
                  <a:srgbClr val="3deb3d"/>
                </a:solidFill>
                <a:latin typeface="Source Sans Pro"/>
              </a:rPr>
              <a:t>Mit 22 Jahren </a:t>
            </a: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de-DE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Application>LibreOffice/6.2.8.2$Windows_X86_64 LibreOffice_project/f82ddfca21ebc1e222a662a32b25c0c9d20169ee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2020-11-18T15:05:22Z</dcterms:created>
  <dc:creator/>
  <dc:description/>
  <dc:language>de-DE</dc:language>
  <cp:lastModifiedBy/>
  <dcterms:modified xsi:type="dcterms:W3CDTF">2020-11-18T18:09:27Z</dcterms:modified>
  <cp:revision>10</cp:revision>
  <dc:subject/>
  <dc:title>Midnightblue</dc:title>
</cp:coreProperties>
</file>